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7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34587" autoAdjust="0"/>
    <p:restoredTop sz="94629" autoAdjust="0"/>
  </p:normalViewPr>
  <p:slideViewPr>
    <p:cSldViewPr>
      <p:cViewPr varScale="1">
        <p:scale>
          <a:sx n="59" d="100"/>
          <a:sy n="59" d="100"/>
        </p:scale>
        <p:origin x="18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8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A9A707-F26E-4EB4-9F87-BCAD079E597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E34221-D7F7-4A44-A1E7-9D018189B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2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E34221-D7F7-4A44-A1E7-9D018189BE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20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60CE585F-4C52-4588-BED2-0725F9932D35}" type="datetimeFigureOut">
              <a:rPr lang="en-US" smtClean="0"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3C769FC7-7175-4647-AEA0-C2CF475D69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brary.unt.edu/liaison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5rVH1KGBC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brary.unt.edu/research" TargetMode="External"/><Relationship Id="rId2" Type="http://schemas.openxmlformats.org/officeDocument/2006/relationships/hyperlink" Target="http://www.unt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ntexas.summon.serialssolutions.com/search?s.fvf%5b%5d=ContentType,Journal+Article,f&amp;s.fvf%5b%5d=IsFullText,true,f&amp;s.fvf%5b%5d=IsScholarly,true,f&amp;s.q=religious+history+voodoo" TargetMode="External"/><Relationship Id="rId2" Type="http://schemas.openxmlformats.org/officeDocument/2006/relationships/hyperlink" Target="http://untexas.summon.serialssolutions.com/search?s.q=voodoo&amp;s.fvf%5b%5d=ContentType,Journal+Article,false&amp;s.fvf%5b%5d=IsScholarly,true&amp;s.fvf%5b%5d=IsFullText,true&amp;s.mr=5&amp;keep_r=tru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texas.summon.serialssolutions.com/search?s.fvf%5b%5d=ContentType,Journal+Article,f&amp;s.fvf%5b%5d=IsFullText,true,f&amp;s.fvf%5b%5d=IsScholarly,true,f&amp;s.q=voodoo+religion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d.loc.gov/authorities/subjects.html" TargetMode="External"/><Relationship Id="rId2" Type="http://schemas.openxmlformats.org/officeDocument/2006/relationships/hyperlink" Target="http://www.loc.gov/aba/cataloging/subjec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200400"/>
            <a:ext cx="8001000" cy="1524000"/>
          </a:xfrm>
        </p:spPr>
        <p:txBody>
          <a:bodyPr/>
          <a:lstStyle/>
          <a:p>
            <a:r>
              <a:rPr lang="en-US" dirty="0" smtClean="0"/>
              <a:t>Academic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Finding and recognizing credible research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962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Ask the Reference Librarian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will take some time to familiarize yourself with the library’s website / interface services.</a:t>
            </a:r>
          </a:p>
          <a:p>
            <a:r>
              <a:rPr lang="en-US" dirty="0" smtClean="0"/>
              <a:t>You will be well served to invest that time!</a:t>
            </a:r>
          </a:p>
          <a:p>
            <a:r>
              <a:rPr lang="en-US" dirty="0" smtClean="0"/>
              <a:t>When you’re </a:t>
            </a:r>
            <a:r>
              <a:rPr lang="en-US" i="1" dirty="0" smtClean="0"/>
              <a:t>really </a:t>
            </a:r>
            <a:r>
              <a:rPr lang="en-US" dirty="0" smtClean="0"/>
              <a:t>specific about the help you need, this will be a </a:t>
            </a:r>
            <a:r>
              <a:rPr lang="en-US" smtClean="0"/>
              <a:t>vital resource: </a:t>
            </a:r>
            <a:r>
              <a:rPr lang="en-US" smtClean="0">
                <a:hlinkClick r:id="rId2"/>
              </a:rPr>
              <a:t>References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5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What criteria do we use?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Just because it’s in print, on-line, on the television, radio, made into a movie or documentary or on </a:t>
            </a:r>
            <a:r>
              <a:rPr lang="en-US" sz="3600" dirty="0" smtClean="0"/>
              <a:t>Youtube</a:t>
            </a:r>
            <a:r>
              <a:rPr lang="en-US" sz="3600" dirty="0"/>
              <a:t> </a:t>
            </a:r>
            <a:r>
              <a:rPr lang="en-US" sz="3600" dirty="0" smtClean="0"/>
              <a:t>d</a:t>
            </a:r>
            <a:r>
              <a:rPr lang="en-US" sz="3600" dirty="0" smtClean="0"/>
              <a:t>oesn’t </a:t>
            </a:r>
            <a:r>
              <a:rPr lang="en-US" sz="3600" dirty="0" smtClean="0"/>
              <a:t>necessarily mean it’s true!</a:t>
            </a:r>
          </a:p>
          <a:p>
            <a:pPr lvl="1"/>
            <a:r>
              <a:rPr lang="en-US" sz="3600" dirty="0" smtClean="0"/>
              <a:t>How do we ascertain credibility?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1274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76600"/>
            <a:ext cx="8153400" cy="2971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Be aware of </a:t>
            </a:r>
            <a:r>
              <a:rPr lang="en-US" dirty="0" smtClean="0">
                <a:latin typeface="+mn-lt"/>
              </a:rPr>
              <a:t>the commercial </a:t>
            </a:r>
            <a:r>
              <a:rPr lang="en-US" dirty="0" smtClean="0">
                <a:latin typeface="+mn-lt"/>
              </a:rPr>
              <a:t>influence on the dissemination of information.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81000"/>
            <a:ext cx="7543800" cy="3886200"/>
          </a:xfrm>
        </p:spPr>
        <p:txBody>
          <a:bodyPr/>
          <a:lstStyle/>
          <a:p>
            <a:r>
              <a:rPr lang="en-US" dirty="0" smtClean="0"/>
              <a:t>If a publication depends on the money raised by advertisers, one must always be skeptical about that medium’s impartiality.</a:t>
            </a:r>
          </a:p>
          <a:p>
            <a:r>
              <a:rPr lang="en-US" i="1" dirty="0" smtClean="0"/>
              <a:t>Vogue</a:t>
            </a:r>
            <a:r>
              <a:rPr lang="en-US" dirty="0" smtClean="0"/>
              <a:t> will not feature articles about animal testing in the cosmetic industry. </a:t>
            </a:r>
            <a:r>
              <a:rPr lang="en-US" dirty="0" err="1" smtClean="0"/>
              <a:t>Loreal</a:t>
            </a:r>
            <a:r>
              <a:rPr lang="en-US" dirty="0" smtClean="0"/>
              <a:t>, Almay, Urban Decay etc. would pull their advertisements in a heartbeat.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ommercial </a:t>
            </a:r>
            <a:r>
              <a:rPr lang="en-US" dirty="0" smtClean="0"/>
              <a:t>interests—to a very great extent—dictate what information is provided in a specific medium.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Academic Journals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48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Professional organizations interested in disseminating the </a:t>
            </a:r>
            <a:r>
              <a:rPr lang="en-US" dirty="0" smtClean="0"/>
              <a:t>latest, well researched, legitimate </a:t>
            </a:r>
            <a:r>
              <a:rPr lang="en-US" dirty="0" smtClean="0"/>
              <a:t>information in their field </a:t>
            </a:r>
            <a:r>
              <a:rPr lang="en-US" dirty="0" smtClean="0"/>
              <a:t>publish in professional journals that are </a:t>
            </a:r>
            <a:r>
              <a:rPr lang="en-US" i="1" dirty="0" smtClean="0"/>
              <a:t>peer </a:t>
            </a:r>
            <a:r>
              <a:rPr lang="en-US" i="1" dirty="0" smtClean="0"/>
              <a:t>reviewed</a:t>
            </a:r>
            <a:r>
              <a:rPr lang="en-US" i="1" dirty="0" smtClean="0"/>
              <a:t>.</a:t>
            </a:r>
          </a:p>
          <a:p>
            <a:pPr lvl="1"/>
            <a:r>
              <a:rPr lang="en-US" i="1" dirty="0" smtClean="0"/>
              <a:t>Peer reviewed means other experts in the field have read the author’s work before agreeing that it represents the standards, clarity and accuracy their field expects of expert research.</a:t>
            </a:r>
            <a:endParaRPr lang="en-US" dirty="0" smtClean="0"/>
          </a:p>
          <a:p>
            <a:r>
              <a:rPr lang="en-US" dirty="0" smtClean="0"/>
              <a:t>Publications in these mediums are understood to </a:t>
            </a:r>
            <a:r>
              <a:rPr lang="en-US" dirty="0" smtClean="0"/>
              <a:t>be free </a:t>
            </a:r>
            <a:r>
              <a:rPr lang="en-US" dirty="0" smtClean="0"/>
              <a:t>from commercial interests </a:t>
            </a:r>
            <a:r>
              <a:rPr lang="en-US" dirty="0" smtClean="0"/>
              <a:t>and </a:t>
            </a:r>
            <a:r>
              <a:rPr lang="en-US" dirty="0" smtClean="0"/>
              <a:t>motivations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means they can engage in information that</a:t>
            </a:r>
          </a:p>
          <a:p>
            <a:pPr lvl="1"/>
            <a:r>
              <a:rPr lang="en-US" dirty="0" smtClean="0"/>
              <a:t>Appeals to a very small community</a:t>
            </a:r>
          </a:p>
          <a:p>
            <a:pPr lvl="1"/>
            <a:r>
              <a:rPr lang="en-US" dirty="0" smtClean="0"/>
              <a:t>Information that might anger powerful interests</a:t>
            </a:r>
          </a:p>
          <a:p>
            <a:pPr lvl="1"/>
            <a:r>
              <a:rPr lang="en-US" dirty="0" smtClean="0"/>
              <a:t>Information that challenges the status quo / </a:t>
            </a:r>
            <a:r>
              <a:rPr lang="en-US" dirty="0" err="1" smtClean="0"/>
              <a:t>s.o.p</a:t>
            </a:r>
            <a:r>
              <a:rPr lang="en-US" dirty="0" smtClean="0"/>
              <a:t>.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00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39343"/>
            <a:ext cx="79248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Subscription costs are millions of dollars, annually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077200" cy="4038600"/>
          </a:xfrm>
        </p:spPr>
        <p:txBody>
          <a:bodyPr>
            <a:normAutofit/>
          </a:bodyPr>
          <a:lstStyle/>
          <a:p>
            <a:r>
              <a:rPr lang="en-US" dirty="0"/>
              <a:t>J</a:t>
            </a:r>
            <a:r>
              <a:rPr lang="en-US" dirty="0" smtClean="0"/>
              <a:t>ournals are expensive, </a:t>
            </a:r>
            <a:r>
              <a:rPr lang="en-US" dirty="0" smtClean="0"/>
              <a:t>because </a:t>
            </a:r>
            <a:r>
              <a:rPr lang="en-US" dirty="0" smtClean="0"/>
              <a:t>the </a:t>
            </a:r>
            <a:r>
              <a:rPr lang="en-US" dirty="0" smtClean="0"/>
              <a:t>entire cost of </a:t>
            </a:r>
            <a:r>
              <a:rPr lang="en-US" dirty="0" smtClean="0"/>
              <a:t>production</a:t>
            </a:r>
            <a:r>
              <a:rPr lang="en-US" dirty="0"/>
              <a:t> </a:t>
            </a:r>
            <a:r>
              <a:rPr lang="en-US" dirty="0" smtClean="0"/>
              <a:t>depends on income from subscriptions rather than advertising.</a:t>
            </a:r>
            <a:endParaRPr lang="en-US" dirty="0" smtClean="0"/>
          </a:p>
          <a:p>
            <a:r>
              <a:rPr lang="en-US" dirty="0" smtClean="0"/>
              <a:t>University libraries subscribe to these </a:t>
            </a:r>
            <a:r>
              <a:rPr lang="en-US" dirty="0" smtClean="0"/>
              <a:t>journals. </a:t>
            </a:r>
            <a:r>
              <a:rPr lang="en-US" dirty="0" smtClean="0"/>
              <a:t>The cost of these subscriptions counts for a great</a:t>
            </a:r>
            <a:r>
              <a:rPr lang="en-US" dirty="0" smtClean="0"/>
              <a:t> portion of their budget.</a:t>
            </a:r>
          </a:p>
          <a:p>
            <a:r>
              <a:rPr lang="en-US" dirty="0" smtClean="0"/>
              <a:t>Some </a:t>
            </a:r>
            <a:r>
              <a:rPr lang="en-US" dirty="0" smtClean="0"/>
              <a:t>journals </a:t>
            </a:r>
            <a:r>
              <a:rPr lang="en-US" dirty="0" smtClean="0"/>
              <a:t>cost </a:t>
            </a:r>
            <a:r>
              <a:rPr lang="en-US" dirty="0" smtClean="0"/>
              <a:t>as </a:t>
            </a:r>
            <a:r>
              <a:rPr lang="en-US" dirty="0" smtClean="0"/>
              <a:t>much as 45,000 a </a:t>
            </a:r>
            <a:r>
              <a:rPr lang="en-US" dirty="0" smtClean="0"/>
              <a:t>year!</a:t>
            </a:r>
          </a:p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i="1" dirty="0" smtClean="0"/>
              <a:t>librarians </a:t>
            </a:r>
            <a:r>
              <a:rPr lang="en-US" i="1" dirty="0"/>
              <a:t>fight to balance demand for access to prestigious online journals while maintaining a collection of books in print and keeping up with changing technology</a:t>
            </a:r>
            <a:r>
              <a:rPr lang="en-US" dirty="0"/>
              <a:t>, </a:t>
            </a:r>
            <a:r>
              <a:rPr lang="en-US" dirty="0" smtClean="0"/>
              <a:t>“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  <a:hlinkClick r:id="rId2"/>
              </a:rPr>
              <a:t>Open </a:t>
            </a:r>
            <a:r>
              <a:rPr lang="en-US" dirty="0" smtClean="0">
                <a:latin typeface="+mn-lt"/>
                <a:hlinkClick r:id="rId2"/>
              </a:rPr>
              <a:t>Access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Your tuition gives you access to </a:t>
            </a:r>
            <a:r>
              <a:rPr lang="en-US" dirty="0" smtClean="0"/>
              <a:t>these journals, hundreds of which are collected in content specific scholarly </a:t>
            </a:r>
            <a:r>
              <a:rPr lang="en-US" dirty="0" smtClean="0"/>
              <a:t>databases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There’s an important conversation happening in many countries regarding the practice of limiting access to tax-payer funded research to university dues-paying faculty and students. To learn more, click on the Open Access link below.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582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UNT’s Databases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an initial foray into researching your topic, this page will get you started (and may provide all you need for </a:t>
            </a:r>
            <a:r>
              <a:rPr lang="en-US" i="1" dirty="0" smtClean="0"/>
              <a:t>this class</a:t>
            </a:r>
            <a:r>
              <a:rPr lang="en-US" dirty="0" smtClean="0"/>
              <a:t>). </a:t>
            </a:r>
            <a:r>
              <a:rPr lang="en-US" dirty="0" smtClean="0">
                <a:hlinkClick r:id="rId2"/>
              </a:rPr>
              <a:t>Home Page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you begin researching an area that </a:t>
            </a:r>
            <a:r>
              <a:rPr lang="en-US" i="1" dirty="0" smtClean="0"/>
              <a:t>is important to you</a:t>
            </a:r>
            <a:r>
              <a:rPr lang="en-US" dirty="0" smtClean="0"/>
              <a:t>, you will want to familiarize yourself with the specialized databases relevant to your field of inquiry.</a:t>
            </a:r>
          </a:p>
          <a:p>
            <a:r>
              <a:rPr lang="en-US" dirty="0" smtClean="0">
                <a:hlinkClick r:id="rId3"/>
              </a:rPr>
              <a:t>UNT's Research Homepage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6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Subject Words Matter!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step to ensure you use your time wisely is to investigate </a:t>
            </a:r>
            <a:r>
              <a:rPr lang="en-US" i="1" dirty="0" smtClean="0"/>
              <a:t>how </a:t>
            </a:r>
            <a:r>
              <a:rPr lang="en-US" dirty="0" smtClean="0"/>
              <a:t>your field of enquiry is categorized.</a:t>
            </a:r>
          </a:p>
          <a:p>
            <a:r>
              <a:rPr lang="en-US" dirty="0" smtClean="0"/>
              <a:t>If I type in voodoo, here’s what happens</a:t>
            </a:r>
          </a:p>
          <a:p>
            <a:pPr lvl="1"/>
            <a:r>
              <a:rPr lang="en-US" dirty="0" smtClean="0">
                <a:hlinkClick r:id="rId2"/>
              </a:rPr>
              <a:t>Voodoo</a:t>
            </a:r>
            <a:endParaRPr lang="en-US" dirty="0" smtClean="0"/>
          </a:p>
          <a:p>
            <a:pPr lvl="2"/>
            <a:r>
              <a:rPr lang="en-US" dirty="0" smtClean="0"/>
              <a:t>During the Reagan administration, an economic philosophy popularly known as </a:t>
            </a:r>
            <a:r>
              <a:rPr lang="en-US" i="1" dirty="0" smtClean="0"/>
              <a:t>trickle down economics </a:t>
            </a:r>
            <a:r>
              <a:rPr lang="en-US" dirty="0" smtClean="0"/>
              <a:t>was nick-named </a:t>
            </a:r>
            <a:r>
              <a:rPr lang="en-US" i="1" dirty="0" smtClean="0"/>
              <a:t>voodoo economics </a:t>
            </a:r>
            <a:r>
              <a:rPr lang="en-US" dirty="0" smtClean="0"/>
              <a:t>by its detractors. What about these word combinations?</a:t>
            </a:r>
          </a:p>
          <a:p>
            <a:pPr lvl="3"/>
            <a:r>
              <a:rPr lang="en-US" dirty="0" smtClean="0">
                <a:hlinkClick r:id="rId3"/>
              </a:rPr>
              <a:t>Religious history voodoo</a:t>
            </a:r>
            <a:endParaRPr lang="en-US" dirty="0"/>
          </a:p>
          <a:p>
            <a:pPr lvl="3"/>
            <a:r>
              <a:rPr lang="en-US" dirty="0" smtClean="0">
                <a:hlinkClick r:id="rId4"/>
              </a:rPr>
              <a:t>Voodoo religion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74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Subject Headings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Information: Library of Congress Subject Headings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GO HERE for the relevant words associated with your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1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80</TotalTime>
  <Words>575</Words>
  <Application>Microsoft Office PowerPoint</Application>
  <PresentationFormat>On-screen Show (4:3)</PresentationFormat>
  <Paragraphs>45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Impact</vt:lpstr>
      <vt:lpstr>Times New Roman</vt:lpstr>
      <vt:lpstr>NewsPrint</vt:lpstr>
      <vt:lpstr>Academic Sources</vt:lpstr>
      <vt:lpstr>What criteria do we use?</vt:lpstr>
      <vt:lpstr>Be aware of the commercial influence on the dissemination of information.</vt:lpstr>
      <vt:lpstr>Academic Journals</vt:lpstr>
      <vt:lpstr>Subscription costs are millions of dollars, annually.</vt:lpstr>
      <vt:lpstr>Open Access</vt:lpstr>
      <vt:lpstr>UNT’s Databases</vt:lpstr>
      <vt:lpstr>Subject Words Matter!</vt:lpstr>
      <vt:lpstr>Subject Headings</vt:lpstr>
      <vt:lpstr>Ask the Reference Librarian</vt:lpstr>
    </vt:vector>
  </TitlesOfParts>
  <Company>University of North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Sources</dc:title>
  <dc:creator>Caneen-raja, Jenny</dc:creator>
  <cp:lastModifiedBy>Caneen, Jenny</cp:lastModifiedBy>
  <cp:revision>8</cp:revision>
  <dcterms:created xsi:type="dcterms:W3CDTF">2013-09-18T14:56:26Z</dcterms:created>
  <dcterms:modified xsi:type="dcterms:W3CDTF">2016-08-25T00:18:28Z</dcterms:modified>
</cp:coreProperties>
</file>